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72" r:id="rId3"/>
  </p:sldMasterIdLst>
  <p:sldIdLst>
    <p:sldId id="259" r:id="rId4"/>
    <p:sldId id="294" r:id="rId5"/>
    <p:sldId id="260" r:id="rId6"/>
    <p:sldId id="267" r:id="rId7"/>
    <p:sldId id="264" r:id="rId8"/>
    <p:sldId id="266" r:id="rId9"/>
    <p:sldId id="296" r:id="rId10"/>
    <p:sldId id="295" r:id="rId11"/>
    <p:sldId id="265" r:id="rId12"/>
    <p:sldId id="293" r:id="rId13"/>
    <p:sldId id="279" r:id="rId14"/>
    <p:sldId id="280" r:id="rId15"/>
    <p:sldId id="297" r:id="rId16"/>
    <p:sldId id="298" r:id="rId17"/>
    <p:sldId id="281" r:id="rId18"/>
    <p:sldId id="262" r:id="rId19"/>
    <p:sldId id="261" r:id="rId20"/>
    <p:sldId id="300" r:id="rId21"/>
    <p:sldId id="299" r:id="rId22"/>
    <p:sldId id="301" r:id="rId23"/>
    <p:sldId id="268" r:id="rId24"/>
    <p:sldId id="270" r:id="rId25"/>
    <p:sldId id="271" r:id="rId26"/>
    <p:sldId id="274" r:id="rId27"/>
    <p:sldId id="276" r:id="rId28"/>
    <p:sldId id="277" r:id="rId29"/>
    <p:sldId id="283" r:id="rId30"/>
    <p:sldId id="278" r:id="rId31"/>
    <p:sldId id="282" r:id="rId32"/>
    <p:sldId id="284" r:id="rId33"/>
    <p:sldId id="302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0"/>
            <a:ext cx="8229600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35589-E8BE-4532-B6EE-26E07C30D892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37850-5B1A-476A-B1FC-15344B2DB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0948F-B9D5-4469-A928-C953A0EF7F22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C0C46-9E7A-49DD-8724-563C46E3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94668-7EF3-404E-81D3-FB913E5D6025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E3584-3DDA-4188-8AE0-54095BD72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CD9BD-07BF-451A-805F-A2FCDB006C3A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2C80-D924-45B1-B3B4-B3944579F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9A4FF-1BCE-4306-8C40-D39C0BEA6A90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A8C2-44AF-48F4-BEBB-CF62222FD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CEE3-D74A-466B-BBFA-9E5BFC39A8DB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088EA-29B0-4510-AB41-2A215CA99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337F-8339-4499-9BBA-7848850A72FC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9769C-18AC-484D-BE57-C741F723E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E9232-CAF6-4E5E-B12F-04DC3007EEC5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569B9-74C9-4979-8D07-C29DAD974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9713-CD81-4F95-8248-494BEE4D26EA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2ADE-30E2-41A6-809F-1512D8B08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0"/>
            <a:ext cx="8229600" cy="460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35589-E8BE-4532-B6EE-26E07C30D892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37850-5B1A-476A-B1FC-15344B2DB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0948F-B9D5-4469-A928-C953A0EF7F22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C0C46-9E7A-49DD-8724-563C46E3C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94668-7EF3-404E-81D3-FB913E5D6025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E3584-3DDA-4188-8AE0-54095BD72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CD9BD-07BF-451A-805F-A2FCDB006C3A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2C80-D924-45B1-B3B4-B3944579F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9A4FF-1BCE-4306-8C40-D39C0BEA6A90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A8C2-44AF-48F4-BEBB-CF62222FD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8580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2CEE3-D74A-466B-BBFA-9E5BFC39A8DB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088EA-29B0-4510-AB41-2A215CA99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1337F-8339-4499-9BBA-7848850A72FC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9769C-18AC-484D-BE57-C741F723E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E9232-CAF6-4E5E-B12F-04DC3007EEC5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569B9-74C9-4979-8D07-C29DAD974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9713-CD81-4F95-8248-494BEE4D26EA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2ADE-30E2-41A6-809F-1512D8B08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47800" y="129540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Growth Vs. Mission Statement; Solving the Dilemma</a:t>
            </a:r>
            <a:endParaRPr lang="en-US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5257800"/>
            <a:ext cx="64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Lakewood Resource and Referral Center</a:t>
            </a:r>
          </a:p>
          <a:p>
            <a:pPr algn="ctr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212 2</a:t>
            </a:r>
            <a:r>
              <a:rPr lang="en-US" b="1" baseline="30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nd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Street, Suite 204</a:t>
            </a:r>
          </a:p>
          <a:p>
            <a:pPr algn="ctr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Lakewood NJ, 08701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3010" name="Picture 2" descr="http://harmon.pmzagents.com/files/2010/05/key-to-success1.gi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19400" y="2667000"/>
            <a:ext cx="3962400" cy="2286000"/>
          </a:xfrm>
          <a:prstGeom prst="ellipse">
            <a:avLst/>
          </a:prstGeom>
          <a:solidFill>
            <a:schemeClr val="tx2">
              <a:lumMod val="50000"/>
              <a:alpha val="0"/>
            </a:scheme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2743200"/>
            <a:ext cx="36984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4" name="Diagram 109"/>
          <p:cNvGrpSpPr>
            <a:grpSpLocks noChangeAspect="1"/>
          </p:cNvGrpSpPr>
          <p:nvPr/>
        </p:nvGrpSpPr>
        <p:grpSpPr bwMode="auto">
          <a:xfrm>
            <a:off x="1447800" y="1524000"/>
            <a:ext cx="5943600" cy="4443079"/>
            <a:chOff x="1360" y="683"/>
            <a:chExt cx="3018" cy="2983"/>
          </a:xfrm>
        </p:grpSpPr>
        <p:sp>
          <p:nvSpPr>
            <p:cNvPr id="5" name="_s1028"/>
            <p:cNvSpPr>
              <a:spLocks noChangeShapeType="1"/>
            </p:cNvSpPr>
            <p:nvPr/>
          </p:nvSpPr>
          <p:spPr bwMode="auto">
            <a:xfrm flipH="1" flipV="1">
              <a:off x="2329" y="1568"/>
              <a:ext cx="318" cy="3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6" name="_s1029"/>
            <p:cNvSpPr>
              <a:spLocks noChangeArrowheads="1"/>
            </p:cNvSpPr>
            <p:nvPr/>
          </p:nvSpPr>
          <p:spPr bwMode="auto">
            <a:xfrm>
              <a:off x="1766" y="959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Performance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Management</a:t>
              </a:r>
            </a:p>
          </p:txBody>
        </p:sp>
        <p:sp>
          <p:nvSpPr>
            <p:cNvPr id="7" name="_s1030"/>
            <p:cNvSpPr>
              <a:spLocks noChangeShapeType="1"/>
            </p:cNvSpPr>
            <p:nvPr/>
          </p:nvSpPr>
          <p:spPr bwMode="auto">
            <a:xfrm flipH="1" flipV="1">
              <a:off x="2043" y="2065"/>
              <a:ext cx="487" cy="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8" name="_s1031"/>
            <p:cNvSpPr>
              <a:spLocks noChangeArrowheads="1"/>
            </p:cNvSpPr>
            <p:nvPr/>
          </p:nvSpPr>
          <p:spPr bwMode="auto">
            <a:xfrm>
              <a:off x="1360" y="1659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Action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Plans</a:t>
              </a:r>
            </a:p>
          </p:txBody>
        </p:sp>
        <p:sp>
          <p:nvSpPr>
            <p:cNvPr id="9" name="_s1032"/>
            <p:cNvSpPr>
              <a:spLocks noChangeShapeType="1"/>
            </p:cNvSpPr>
            <p:nvPr/>
          </p:nvSpPr>
          <p:spPr bwMode="auto">
            <a:xfrm flipH="1">
              <a:off x="2143" y="2383"/>
              <a:ext cx="429" cy="2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0" name="_s1033"/>
            <p:cNvSpPr>
              <a:spLocks noChangeArrowheads="1"/>
            </p:cNvSpPr>
            <p:nvPr/>
          </p:nvSpPr>
          <p:spPr bwMode="auto">
            <a:xfrm>
              <a:off x="1500" y="2456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Dashboard</a:t>
              </a:r>
            </a:p>
          </p:txBody>
        </p:sp>
        <p:sp>
          <p:nvSpPr>
            <p:cNvPr id="11" name="_s1034"/>
            <p:cNvSpPr>
              <a:spLocks noChangeShapeType="1"/>
            </p:cNvSpPr>
            <p:nvPr/>
          </p:nvSpPr>
          <p:spPr bwMode="auto">
            <a:xfrm flipH="1">
              <a:off x="2582" y="2533"/>
              <a:ext cx="170" cy="4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2" name="_s1035"/>
            <p:cNvSpPr>
              <a:spLocks noChangeArrowheads="1"/>
            </p:cNvSpPr>
            <p:nvPr/>
          </p:nvSpPr>
          <p:spPr bwMode="auto">
            <a:xfrm>
              <a:off x="2119" y="2976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Balanced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Scorecard</a:t>
              </a:r>
            </a:p>
          </p:txBody>
        </p:sp>
        <p:sp>
          <p:nvSpPr>
            <p:cNvPr id="13" name="_s1036"/>
            <p:cNvSpPr>
              <a:spLocks noChangeShapeType="1"/>
            </p:cNvSpPr>
            <p:nvPr/>
          </p:nvSpPr>
          <p:spPr bwMode="auto">
            <a:xfrm>
              <a:off x="2987" y="2532"/>
              <a:ext cx="169" cy="4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4" name="_s1037"/>
            <p:cNvSpPr>
              <a:spLocks noChangeArrowheads="1"/>
            </p:cNvSpPr>
            <p:nvPr/>
          </p:nvSpPr>
          <p:spPr bwMode="auto">
            <a:xfrm>
              <a:off x="2928" y="2977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Strategy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Development</a:t>
              </a:r>
            </a:p>
          </p:txBody>
        </p:sp>
        <p:sp>
          <p:nvSpPr>
            <p:cNvPr id="15" name="_s1038"/>
            <p:cNvSpPr>
              <a:spLocks noChangeShapeType="1"/>
            </p:cNvSpPr>
            <p:nvPr/>
          </p:nvSpPr>
          <p:spPr bwMode="auto">
            <a:xfrm>
              <a:off x="3166" y="2381"/>
              <a:ext cx="429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6" name="_s1039"/>
            <p:cNvSpPr>
              <a:spLocks noChangeArrowheads="1"/>
            </p:cNvSpPr>
            <p:nvPr/>
          </p:nvSpPr>
          <p:spPr bwMode="auto">
            <a:xfrm>
              <a:off x="3548" y="2458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Method of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Competition</a:t>
              </a:r>
            </a:p>
          </p:txBody>
        </p:sp>
        <p:sp>
          <p:nvSpPr>
            <p:cNvPr id="17" name="_s1040"/>
            <p:cNvSpPr>
              <a:spLocks noChangeShapeType="1"/>
            </p:cNvSpPr>
            <p:nvPr/>
          </p:nvSpPr>
          <p:spPr bwMode="auto">
            <a:xfrm flipV="1">
              <a:off x="3206" y="2064"/>
              <a:ext cx="488" cy="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18" name="_s1041"/>
            <p:cNvSpPr>
              <a:spLocks noChangeArrowheads="1"/>
            </p:cNvSpPr>
            <p:nvPr/>
          </p:nvSpPr>
          <p:spPr bwMode="auto">
            <a:xfrm>
              <a:off x="3689" y="1661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SWOT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Analysis</a:t>
              </a:r>
            </a:p>
          </p:txBody>
        </p:sp>
        <p:sp>
          <p:nvSpPr>
            <p:cNvPr id="19" name="_s1042"/>
            <p:cNvSpPr>
              <a:spLocks noChangeShapeType="1"/>
            </p:cNvSpPr>
            <p:nvPr/>
          </p:nvSpPr>
          <p:spPr bwMode="auto">
            <a:xfrm flipV="1">
              <a:off x="3089" y="1567"/>
              <a:ext cx="318" cy="3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0" name="_s1043"/>
            <p:cNvSpPr>
              <a:spLocks noChangeArrowheads="1"/>
            </p:cNvSpPr>
            <p:nvPr/>
          </p:nvSpPr>
          <p:spPr bwMode="auto">
            <a:xfrm>
              <a:off x="3285" y="960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Goals</a:t>
              </a:r>
            </a:p>
          </p:txBody>
        </p:sp>
        <p:sp>
          <p:nvSpPr>
            <p:cNvPr id="21" name="_s1044"/>
            <p:cNvSpPr>
              <a:spLocks noChangeShapeType="1"/>
            </p:cNvSpPr>
            <p:nvPr/>
          </p:nvSpPr>
          <p:spPr bwMode="auto">
            <a:xfrm flipV="1">
              <a:off x="2868" y="1371"/>
              <a:ext cx="0" cy="4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/>
            </a:p>
          </p:txBody>
        </p:sp>
        <p:sp>
          <p:nvSpPr>
            <p:cNvPr id="22" name="_s1045"/>
            <p:cNvSpPr>
              <a:spLocks noChangeArrowheads="1"/>
            </p:cNvSpPr>
            <p:nvPr/>
          </p:nvSpPr>
          <p:spPr bwMode="auto">
            <a:xfrm>
              <a:off x="2524" y="683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Mission,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Vision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&amp; Values</a:t>
              </a:r>
            </a:p>
          </p:txBody>
        </p:sp>
        <p:sp>
          <p:nvSpPr>
            <p:cNvPr id="23" name="_s1046"/>
            <p:cNvSpPr>
              <a:spLocks noChangeArrowheads="1"/>
            </p:cNvSpPr>
            <p:nvPr/>
          </p:nvSpPr>
          <p:spPr bwMode="auto">
            <a:xfrm>
              <a:off x="2524" y="1867"/>
              <a:ext cx="689" cy="689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Strategic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Growth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rPr>
                <a:t>Plan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_s1037"/>
          <p:cNvSpPr>
            <a:spLocks noChangeArrowheads="1"/>
          </p:cNvSpPr>
          <p:nvPr/>
        </p:nvSpPr>
        <p:spPr bwMode="auto">
          <a:xfrm>
            <a:off x="685800" y="4909254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Strategy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Development</a:t>
            </a:r>
          </a:p>
        </p:txBody>
      </p:sp>
      <p:sp>
        <p:nvSpPr>
          <p:cNvPr id="4" name="_s1039"/>
          <p:cNvSpPr>
            <a:spLocks noChangeArrowheads="1"/>
          </p:cNvSpPr>
          <p:nvPr/>
        </p:nvSpPr>
        <p:spPr bwMode="auto">
          <a:xfrm>
            <a:off x="685800" y="3407127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Method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Competition</a:t>
            </a:r>
          </a:p>
        </p:txBody>
      </p:sp>
      <p:sp>
        <p:nvSpPr>
          <p:cNvPr id="5" name="_s1043"/>
          <p:cNvSpPr>
            <a:spLocks noChangeArrowheads="1"/>
          </p:cNvSpPr>
          <p:nvPr/>
        </p:nvSpPr>
        <p:spPr bwMode="auto">
          <a:xfrm>
            <a:off x="685800" y="19050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Goals</a:t>
            </a:r>
          </a:p>
        </p:txBody>
      </p:sp>
      <p:sp>
        <p:nvSpPr>
          <p:cNvPr id="6" name="_s1043"/>
          <p:cNvSpPr>
            <a:spLocks noChangeArrowheads="1"/>
          </p:cNvSpPr>
          <p:nvPr/>
        </p:nvSpPr>
        <p:spPr bwMode="auto">
          <a:xfrm>
            <a:off x="3657600" y="2895600"/>
            <a:ext cx="3810000" cy="19406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Direct Outcome of Mission Statement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1043"/>
          <p:cNvSpPr>
            <a:spLocks noChangeArrowheads="1"/>
          </p:cNvSpPr>
          <p:nvPr/>
        </p:nvSpPr>
        <p:spPr bwMode="auto">
          <a:xfrm>
            <a:off x="685800" y="19050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Goals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7000" y="2286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Goals are Set to accomplish the mission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3528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Goals are the first step to developing Tasks and objectives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44196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Goals are the at highest level in the logic model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_s1039"/>
          <p:cNvSpPr>
            <a:spLocks noChangeArrowheads="1"/>
          </p:cNvSpPr>
          <p:nvPr/>
        </p:nvSpPr>
        <p:spPr bwMode="auto">
          <a:xfrm>
            <a:off x="762000" y="20574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Method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Competition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057400"/>
            <a:ext cx="6629400" cy="389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indent="-381000">
              <a:lnSpc>
                <a:spcPct val="105000"/>
              </a:lnSpc>
              <a:spcBef>
                <a:spcPct val="15000"/>
              </a:spcBef>
              <a:spcAft>
                <a:spcPct val="30000"/>
              </a:spcAft>
              <a:buFont typeface="Monotype Sorts" charset="2"/>
              <a:buNone/>
            </a:pPr>
            <a:r>
              <a:rPr lang="en-US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Differentiated Products and Services</a:t>
            </a: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The rationalization and development of innovative and superior product and services</a:t>
            </a:r>
          </a:p>
          <a:p>
            <a:pPr marL="593725" lvl="1" indent="-304800">
              <a:lnSpc>
                <a:spcPct val="105000"/>
              </a:lnSpc>
              <a:spcAft>
                <a:spcPct val="30000"/>
              </a:spcAft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Differentiate products and services compared to the competition.  Continuously introduce innovative products and services and rationalize poor performers.  </a:t>
            </a:r>
          </a:p>
          <a:p>
            <a:pPr marL="593725" lvl="1" indent="-304800">
              <a:lnSpc>
                <a:spcPct val="105000"/>
              </a:lnSpc>
              <a:spcAft>
                <a:spcPct val="30000"/>
              </a:spcAft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Do a good job at:</a:t>
            </a:r>
          </a:p>
          <a:p>
            <a:pPr lvl="2"/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Identifying customer needs</a:t>
            </a:r>
          </a:p>
          <a:p>
            <a:pPr lvl="2"/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Uncovering competitor’s strategies</a:t>
            </a:r>
          </a:p>
          <a:p>
            <a:pPr lvl="2"/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Developing good vendor relationships</a:t>
            </a:r>
          </a:p>
          <a:p>
            <a:pPr lvl="2"/>
            <a:r>
              <a:rPr lang="en-US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Competing on service, when there is no product advantage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_s1037"/>
          <p:cNvSpPr>
            <a:spLocks noChangeArrowheads="1"/>
          </p:cNvSpPr>
          <p:nvPr/>
        </p:nvSpPr>
        <p:spPr bwMode="auto">
          <a:xfrm>
            <a:off x="533400" y="15240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Strategy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Development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1752600"/>
            <a:ext cx="6096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Strategy Deals with the Interplay of three forces;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Client, Agency, and competition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Strategy is characterized through 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Clear Market Definition, 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Good match between corporate strengths and the needs of the Market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Superior performance in the key success factors of the business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_s1037"/>
          <p:cNvSpPr>
            <a:spLocks noChangeArrowheads="1"/>
          </p:cNvSpPr>
          <p:nvPr/>
        </p:nvSpPr>
        <p:spPr bwMode="auto">
          <a:xfrm>
            <a:off x="457200" y="16002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SWOT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2286000"/>
            <a:ext cx="419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Deals with the Strengths, Weakness, Opportunities, and Threats as they relate to the agencies mission Vision and Values.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SWOT Analysis Takes the Micro, Macro, and Industry environment into perspective when developing the Strategic Plan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28800" y="4419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All Outcomes of the previous levels of Growth Planning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_s1029"/>
          <p:cNvSpPr>
            <a:spLocks noChangeArrowheads="1"/>
          </p:cNvSpPr>
          <p:nvPr/>
        </p:nvSpPr>
        <p:spPr bwMode="auto">
          <a:xfrm>
            <a:off x="2209800" y="27432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Performance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Management</a:t>
            </a:r>
          </a:p>
        </p:txBody>
      </p:sp>
      <p:sp>
        <p:nvSpPr>
          <p:cNvPr id="5" name="_s1031"/>
          <p:cNvSpPr>
            <a:spLocks noChangeArrowheads="1"/>
          </p:cNvSpPr>
          <p:nvPr/>
        </p:nvSpPr>
        <p:spPr bwMode="auto">
          <a:xfrm>
            <a:off x="457200" y="26416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Action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Plans</a:t>
            </a:r>
          </a:p>
        </p:txBody>
      </p:sp>
      <p:sp>
        <p:nvSpPr>
          <p:cNvPr id="6" name="_s1033"/>
          <p:cNvSpPr>
            <a:spLocks noChangeArrowheads="1"/>
          </p:cNvSpPr>
          <p:nvPr/>
        </p:nvSpPr>
        <p:spPr bwMode="auto">
          <a:xfrm>
            <a:off x="3962400" y="27432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Dashboard</a:t>
            </a:r>
          </a:p>
        </p:txBody>
      </p:sp>
      <p:sp>
        <p:nvSpPr>
          <p:cNvPr id="7" name="_s1035"/>
          <p:cNvSpPr>
            <a:spLocks noChangeArrowheads="1"/>
          </p:cNvSpPr>
          <p:nvPr/>
        </p:nvSpPr>
        <p:spPr bwMode="auto">
          <a:xfrm>
            <a:off x="5867400" y="28194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Balanced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Scorecard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533400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362200"/>
            <a:ext cx="502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Where does Growth Conflict with the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8956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we have to tweak our products or services to remain competitive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_s1037"/>
          <p:cNvSpPr>
            <a:spLocks noChangeArrowheads="1"/>
          </p:cNvSpPr>
          <p:nvPr/>
        </p:nvSpPr>
        <p:spPr bwMode="auto">
          <a:xfrm>
            <a:off x="609600" y="52578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Strategy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Development</a:t>
            </a:r>
          </a:p>
        </p:txBody>
      </p:sp>
      <p:sp>
        <p:nvSpPr>
          <p:cNvPr id="4" name="_s1039"/>
          <p:cNvSpPr>
            <a:spLocks noChangeArrowheads="1"/>
          </p:cNvSpPr>
          <p:nvPr/>
        </p:nvSpPr>
        <p:spPr bwMode="auto">
          <a:xfrm>
            <a:off x="685800" y="25908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Method of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Competition</a:t>
            </a:r>
          </a:p>
        </p:txBody>
      </p:sp>
      <p:sp>
        <p:nvSpPr>
          <p:cNvPr id="5" name="_s1043"/>
          <p:cNvSpPr>
            <a:spLocks noChangeArrowheads="1"/>
          </p:cNvSpPr>
          <p:nvPr/>
        </p:nvSpPr>
        <p:spPr bwMode="auto">
          <a:xfrm>
            <a:off x="685800" y="3962400"/>
            <a:ext cx="1356905" cy="1026243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1828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Growth and Mission Conflict at three levels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4267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there is no more need for the impact of our goals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2200" y="56388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we need to develop strategies for growth that don’t fit into the mission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533400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Where do they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2057400"/>
            <a:ext cx="64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  <a:p>
            <a:endParaRPr lang="en-US" sz="2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Growth</a:t>
            </a:r>
          </a:p>
          <a:p>
            <a:endParaRPr lang="en-US" sz="2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Where do they conflict</a:t>
            </a:r>
          </a:p>
          <a:p>
            <a:endParaRPr lang="en-US" sz="2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sz="2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to Solve the Dilemma </a:t>
            </a:r>
            <a:endParaRPr lang="en-US" sz="2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334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Topics We’ll be Covering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2362200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Creating the mission statement may be easier than knowing when to revise it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There are many indicators to look out for that will signal to the board that a review of the mission statement is due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two easiest ways to know when to update the mission statement are;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The agency accomplished the current mission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The agency updated their vision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Three other indicators that the agency should revise their mission statement;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Constituents/community suggested that actions do not correlate with the mission statement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Volunteers and group members feel the agency needs to change direction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Is the agency resistant to problem driven change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330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Another indicator that the agency needs to revise the mission statement is where they are in their lifecycle – agencies that are in the stagnant stage should review the mission statement to ensure that it is still relevant to the work of the agency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133600"/>
            <a:ext cx="548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Some indicators of stagnation stage –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Lack of adaptive capacity – usually due to problems with board or executive management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Declining communication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Lack of staff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Reduced commitment of activities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- Loss of funding 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role of the board in revising the mission statement 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Recognizing why the mission statements needs revision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Actively taking steps towards changing the mission statement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When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57400" y="2362200"/>
            <a:ext cx="502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to Change the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6 steps to revise the mission statement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List the current objectives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Renew the passion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Recognize the change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Write the revised mission statement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- Communicate the new mission.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600200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00" indent="-381000">
              <a:buFont typeface="Monotype Sorts" charset="2"/>
              <a:buNone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81000" indent="-381000">
              <a:buFont typeface="Monotype Sorts" charset="2"/>
              <a:buNone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Mission:  We partner with our clients to create office furniture and service solutions designed to give them peace of mind. </a:t>
            </a:r>
          </a:p>
          <a:p>
            <a:pPr marL="381000" indent="-381000">
              <a:buFont typeface="Monotype Sorts" charset="2"/>
              <a:buNone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81000" indent="-381000">
              <a:buFont typeface="Monotype Sorts" charset="2"/>
              <a:buNone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Vision:  XYZ, a team of proud employees committed to providing THE BEST customer experience by delivering cutting edge products and service solutions.</a:t>
            </a:r>
          </a:p>
          <a:p>
            <a:pPr marL="381000" indent="-381000">
              <a:buFont typeface="Monotype Sorts" charset="2"/>
              <a:buNone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marL="381000" indent="-381000">
              <a:buFont typeface="Monotype Sorts" charset="2"/>
              <a:buNone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Values:  </a:t>
            </a:r>
          </a:p>
          <a:p>
            <a:pPr marL="381000" indent="-381000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	Our customers are our priority…they are GOLD</a:t>
            </a:r>
          </a:p>
          <a:p>
            <a:pPr marL="381000" indent="-381000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	Delivering the best product and service solutions to our customers</a:t>
            </a:r>
          </a:p>
          <a:p>
            <a:pPr marL="381000" indent="-381000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	Employees will respect and support each other</a:t>
            </a:r>
          </a:p>
          <a:p>
            <a:pPr marL="381000" indent="-381000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	Deliver integrity in everything we do</a:t>
            </a:r>
          </a:p>
          <a:p>
            <a:pPr marL="381000" indent="-381000"/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	Accountable to each other and the company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33400"/>
            <a:ext cx="3159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How to change the 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Creating a mission statement for an agency can be an easy process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mission statement illustrates what actions will be taken to accomplish the vision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2209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Thank You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38800" y="44958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Q&amp;A</a:t>
            </a:r>
            <a:endParaRPr lang="en-US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mission statement should be easy for people to work towards accomplishment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It will tell members and supporters ways we plan on accomplishing the vision and to add value to our community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057400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Mission statements come in different forms depending on what type of goods or services we provide to the community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2133600"/>
            <a:ext cx="548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The Boards role in the mission is 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to make sure the mission statement is a direct reflection of the vision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And to make sure that the mission statement is clear, concise, and represents the organization on a large scale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1905000"/>
            <a:ext cx="6477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What we do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Why we do it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Who do we serve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1828800"/>
            <a:ext cx="6477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Guide to planning &amp; daily management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States fundamental purposes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States Unique qualities or distinctiveness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States Commitments to constituencies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States Major emphases,  directions, &amp; services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States Philosophy, key organization/unit values</a:t>
            </a: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defTabSz="914400" eaLnBrk="1" hangingPunct="1">
              <a:buClr>
                <a:schemeClr val="tx2"/>
              </a:buClr>
              <a:buFont typeface="Courier New" pitchFamily="49" charset="0"/>
              <a:buChar char="o"/>
            </a:pPr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Provides Key outcomes Measurements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524000"/>
            <a:ext cx="5486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Example mission statements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3M – to solve unsolved problems innovatively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Mary Kay cosmetics – to give unlimited opportunity to women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Merck – to preserve and improve human life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Wal-Mart – to give ordinary folks the chance to buy the same things as the rich people</a:t>
            </a:r>
          </a:p>
          <a:p>
            <a:endParaRPr lang="en-US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Walt Disney – to make people happy</a:t>
            </a:r>
          </a:p>
          <a:p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33400"/>
            <a:ext cx="330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What is a Mission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983029_template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P101983029_template(2)">
  <a:themeElements>
    <a:clrScheme name="graph">
      <a:dk1>
        <a:srgbClr val="FFFFFF"/>
      </a:dk1>
      <a:lt1>
        <a:srgbClr val="FFFFFF"/>
      </a:lt1>
      <a:dk2>
        <a:srgbClr val="1F497D"/>
      </a:dk2>
      <a:lt2>
        <a:srgbClr val="991B1D"/>
      </a:lt2>
      <a:accent1>
        <a:srgbClr val="AB8C22"/>
      </a:accent1>
      <a:accent2>
        <a:srgbClr val="CD885E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4694DB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83588AA-4EB1-4376-8A70-E84EAD969F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992</Words>
  <Application>Microsoft Office PowerPoint</Application>
  <PresentationFormat>On-screen Show (4:3)</PresentationFormat>
  <Paragraphs>214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TP101983029_template(2)</vt:lpstr>
      <vt:lpstr>1_TP101983029_template(2)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LRRC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Nethanel Vilensky</cp:lastModifiedBy>
  <cp:revision>13</cp:revision>
  <dcterms:created xsi:type="dcterms:W3CDTF">2011-06-29T20:01:47Z</dcterms:created>
  <dcterms:modified xsi:type="dcterms:W3CDTF">2011-07-20T13:57:49Z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TC019830309991</vt:lpwstr>
  </property>
</Properties>
</file>